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9" r:id="rId3"/>
    <p:sldId id="257" r:id="rId4"/>
    <p:sldId id="267" r:id="rId5"/>
    <p:sldId id="260" r:id="rId6"/>
    <p:sldId id="281" r:id="rId7"/>
    <p:sldId id="278" r:id="rId8"/>
    <p:sldId id="280" r:id="rId9"/>
    <p:sldId id="279" r:id="rId10"/>
    <p:sldId id="266" r:id="rId11"/>
    <p:sldId id="268" r:id="rId12"/>
    <p:sldId id="274" r:id="rId13"/>
    <p:sldId id="282" r:id="rId14"/>
    <p:sldId id="285" r:id="rId15"/>
    <p:sldId id="277" r:id="rId16"/>
    <p:sldId id="261" r:id="rId17"/>
    <p:sldId id="270" r:id="rId18"/>
    <p:sldId id="286" r:id="rId19"/>
    <p:sldId id="287" r:id="rId20"/>
    <p:sldId id="264" r:id="rId21"/>
    <p:sldId id="272" r:id="rId22"/>
    <p:sldId id="288" r:id="rId23"/>
    <p:sldId id="26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60"/>
  </p:normalViewPr>
  <p:slideViewPr>
    <p:cSldViewPr>
      <p:cViewPr varScale="1">
        <p:scale>
          <a:sx n="61" d="100"/>
          <a:sy n="61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1AC3-BDD2-47BD-A996-62337C0855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32FD-D38D-40B9-A4A6-06A1A77FB3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28929-9D91-436F-96FA-C54D701971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2F17-9771-47A3-80EB-80EBAAC8AF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E819B-A905-4A27-8E57-A5F775605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B118-68E5-4478-9ED4-EDDB290B7A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BDA2-54CD-4DCC-ADDC-85B4A73B5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EB7B2-22E4-411D-A727-C6CDE75463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AA1B1-7B3F-4B87-92A3-5455D0FF3A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C3C5-B3BD-4974-80FC-D622E7959C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A86CD-64A7-4069-8807-923B5D4117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B293CE3-6544-497D-94F5-790DF3CC66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23850" y="260350"/>
            <a:ext cx="8424863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 «Детский сад Умка»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СОШ №1 города Похвистнево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5157191"/>
            <a:ext cx="8604250" cy="136743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 «Создание и программирование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Помогайки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с использованием конструктора Академии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Наураши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«Азбука робототехники»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Алексеева О.В., воспитатель</a:t>
            </a:r>
          </a:p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Козлова С.В., воспитатель</a:t>
            </a:r>
          </a:p>
          <a:p>
            <a:pPr algn="l" eaLnBrk="1" hangingPunct="1">
              <a:defRPr/>
            </a:pPr>
            <a:endParaRPr lang="ru-RU" sz="1800" dirty="0" smtClean="0"/>
          </a:p>
        </p:txBody>
      </p:sp>
      <p:pic>
        <p:nvPicPr>
          <p:cNvPr id="3076" name="Picture 7" descr="E:\Проверенные\Фото\Здание 9 мая\DSCN2479.JPG"/>
          <p:cNvPicPr>
            <a:picLocks noChangeAspect="1" noChangeArrowheads="1"/>
          </p:cNvPicPr>
          <p:nvPr/>
        </p:nvPicPr>
        <p:blipFill>
          <a:blip r:embed="rId2" cstate="print"/>
          <a:srcRect b="41422"/>
          <a:stretch>
            <a:fillRect/>
          </a:stretch>
        </p:blipFill>
        <p:spPr bwMode="auto">
          <a:xfrm>
            <a:off x="467544" y="1484784"/>
            <a:ext cx="802857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172" name="Рисунок 3" descr="C:\Users\user\Desktop\22477fb2f3915dd4dc9adcd2acdfdba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387424"/>
            <a:ext cx="2663974" cy="61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user\Desktop\Attachments_artem030305@yandex.ru_2023-05-11_10-57-05\IMG-b66730c2df16cd9d37e837f91cf0a0e5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3267" y="260649"/>
            <a:ext cx="3096344" cy="3096344"/>
          </a:xfrm>
          <a:prstGeom prst="rect">
            <a:avLst/>
          </a:prstGeom>
          <a:noFill/>
        </p:spPr>
      </p:pic>
      <p:pic>
        <p:nvPicPr>
          <p:cNvPr id="7174" name="Picture 6" descr="C:\Users\user\Desktop\Attachments_artem030305@yandex.ru_2023-05-11_10-57-05\IMG-20dcd33fdb1be51c987d5424ddc1ad1a-V.jpg"/>
          <p:cNvPicPr>
            <a:picLocks noChangeAspect="1" noChangeArrowheads="1"/>
          </p:cNvPicPr>
          <p:nvPr/>
        </p:nvPicPr>
        <p:blipFill>
          <a:blip r:embed="rId4" cstate="print"/>
          <a:srcRect t="14716" r="15909"/>
          <a:stretch>
            <a:fillRect/>
          </a:stretch>
        </p:blipFill>
        <p:spPr bwMode="auto">
          <a:xfrm>
            <a:off x="2483768" y="3425602"/>
            <a:ext cx="3168352" cy="3213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Attachments_artem030305@yandex.ru_2023-05-11_10-57-05\IMG-1d221187be183560d7b792df8866339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3198639" cy="3198639"/>
          </a:xfrm>
          <a:prstGeom prst="rect">
            <a:avLst/>
          </a:prstGeom>
          <a:noFill/>
        </p:spPr>
      </p:pic>
      <p:pic>
        <p:nvPicPr>
          <p:cNvPr id="24578" name="Picture 2" descr="C:\Users\user\Desktop\Attachments_artem030305@yandex.ru_2023-05-11_14-03-41\IMG-2f2f1476cfd494c694d2c3179364e35d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5536" y="3933056"/>
            <a:ext cx="2643435" cy="2643435"/>
          </a:xfrm>
          <a:prstGeom prst="rect">
            <a:avLst/>
          </a:prstGeom>
          <a:noFill/>
        </p:spPr>
      </p:pic>
      <p:pic>
        <p:nvPicPr>
          <p:cNvPr id="24579" name="Picture 3" descr="C:\Users\user\Desktop\Attachments_artem030305@yandex.ru_2023-05-11_14-03-41\IMG-4ee855fbdb3117bade1f4d157c4a475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2664296" cy="2664296"/>
          </a:xfrm>
          <a:prstGeom prst="rect">
            <a:avLst/>
          </a:prstGeom>
          <a:noFill/>
        </p:spPr>
      </p:pic>
      <p:pic>
        <p:nvPicPr>
          <p:cNvPr id="24580" name="Picture 4" descr="C:\Users\user\Desktop\Attachments_artem030305@yandex.ru_2023-05-11_14-03-41\IMG-fab6df141fdaa3a05c2a06d14fc1201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28184" y="3933056"/>
            <a:ext cx="2699792" cy="2699792"/>
          </a:xfrm>
          <a:prstGeom prst="rect">
            <a:avLst/>
          </a:prstGeom>
          <a:noFill/>
        </p:spPr>
      </p:pic>
      <p:pic>
        <p:nvPicPr>
          <p:cNvPr id="6145" name="Picture 1" descr="C:\Users\user\Desktop\Attachments_artem030305@yandex.ru_2023-05-18_06-02-10\IMG-20230518-WA0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32656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3" name="Picture 1" descr="C:\Users\user\Desktop\Attachments_artem030305@yandex.ru_2023-05-11_14-34-48 (1)\IMG-0f4dd4c61fbbda14e17db10f1e95a8dd-V.jpg"/>
          <p:cNvPicPr>
            <a:picLocks noChangeAspect="1" noChangeArrowheads="1"/>
          </p:cNvPicPr>
          <p:nvPr/>
        </p:nvPicPr>
        <p:blipFill>
          <a:blip r:embed="rId2" cstate="print"/>
          <a:srcRect l="35714" b="3571"/>
          <a:stretch>
            <a:fillRect/>
          </a:stretch>
        </p:blipFill>
        <p:spPr bwMode="auto">
          <a:xfrm>
            <a:off x="323528" y="260648"/>
            <a:ext cx="2256251" cy="3384376"/>
          </a:xfrm>
          <a:prstGeom prst="rect">
            <a:avLst/>
          </a:prstGeom>
          <a:noFill/>
        </p:spPr>
      </p:pic>
      <p:pic>
        <p:nvPicPr>
          <p:cNvPr id="3075" name="Picture 3" descr="C:\Users\user\Desktop\Attachments_artem030305@yandex.ru_2023-05-11_14-34-48 (1)\IMG-bb0f95da427df1afdc953c7345095daf-V.jpg"/>
          <p:cNvPicPr>
            <a:picLocks noChangeAspect="1" noChangeArrowheads="1"/>
          </p:cNvPicPr>
          <p:nvPr/>
        </p:nvPicPr>
        <p:blipFill>
          <a:blip r:embed="rId3" cstate="print"/>
          <a:srcRect l="9756" r="12195"/>
          <a:stretch>
            <a:fillRect/>
          </a:stretch>
        </p:blipFill>
        <p:spPr bwMode="auto">
          <a:xfrm>
            <a:off x="6084168" y="2996952"/>
            <a:ext cx="2736304" cy="3505889"/>
          </a:xfrm>
          <a:prstGeom prst="rect">
            <a:avLst/>
          </a:prstGeom>
          <a:noFill/>
        </p:spPr>
      </p:pic>
      <p:pic>
        <p:nvPicPr>
          <p:cNvPr id="8" name="Picture 2" descr="C:\Users\user\Desktop\Attachments_artem030305@yandex.ru_2023-05-11_10-57-05\IMG-740ac1b03e0672236685da64d7ab9d0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132856"/>
            <a:ext cx="2880320" cy="288032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1625" y="5733256"/>
            <a:ext cx="2542183" cy="7920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C:\Users\user\Desktop\Attachments_artem030305@yandex.ru_2023-05-18_06-06-38\IMG-20230518-WA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672408" cy="3672408"/>
          </a:xfrm>
          <a:prstGeom prst="rect">
            <a:avLst/>
          </a:prstGeom>
          <a:noFill/>
        </p:spPr>
      </p:pic>
      <p:pic>
        <p:nvPicPr>
          <p:cNvPr id="8" name="Picture 3" descr="C:\Users\user\Desktop\Attachments_artem030305@yandex.ru_2023-05-18_06-06-38\IMG-20230518-WA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933056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3" name="Picture 5" descr="C:\Users\user\Desktop\Attachments_artem030305@yandex.ru_2023-05-18_06-06-38\IMG-20230518-WA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4104456" cy="4104456"/>
          </a:xfrm>
          <a:prstGeom prst="rect">
            <a:avLst/>
          </a:prstGeom>
          <a:noFill/>
        </p:spPr>
      </p:pic>
      <p:pic>
        <p:nvPicPr>
          <p:cNvPr id="7" name="Picture 2" descr="C:\Users\user\Desktop\Attachments_artem030305@yandex.ru_2023-05-18_06-06-38\IMG-20230518-WA00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Attachments_artem030305@yandex.ru_2023-05-11_14-03-41\IMG-2861e0242d64aad2f99d9cc9a1f1d10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5107"/>
          <a:stretch>
            <a:fillRect/>
          </a:stretch>
        </p:blipFill>
        <p:spPr bwMode="auto">
          <a:xfrm>
            <a:off x="1619672" y="1268760"/>
            <a:ext cx="5905459" cy="442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896938"/>
          </a:xfrm>
        </p:spPr>
        <p:txBody>
          <a:bodyPr/>
          <a:lstStyle/>
          <a:p>
            <a:pPr algn="l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ru-RU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66738" y="514350"/>
          <a:ext cx="8010525" cy="5829300"/>
        </p:xfrm>
        <a:graphic>
          <a:graphicData uri="http://schemas.openxmlformats.org/presentationml/2006/ole">
            <p:oleObj spid="_x0000_s1026" name="Acrobat Document" r:id="rId3" imgW="8010178" imgH="5829159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user\Desktop\Attachments_artem030305@yandex.ru_2023-05-11_10-57-05\IMG-ad33e7c93a5862d82f0ef91be6e98da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312368" cy="3312368"/>
          </a:xfrm>
          <a:prstGeom prst="rect">
            <a:avLst/>
          </a:prstGeom>
          <a:noFill/>
        </p:spPr>
      </p:pic>
      <p:pic>
        <p:nvPicPr>
          <p:cNvPr id="25603" name="Picture 3" descr="C:\Users\user\Desktop\Attachments_artem030305@yandex.ru_2023-05-11_10-57-05\IMG-4e1e814e160d05cebe9304e45d6dcabc-V.jpg"/>
          <p:cNvPicPr>
            <a:picLocks noChangeAspect="1" noChangeArrowheads="1"/>
          </p:cNvPicPr>
          <p:nvPr/>
        </p:nvPicPr>
        <p:blipFill>
          <a:blip r:embed="rId3" cstate="print"/>
          <a:srcRect l="18706" t="7407" b="9259"/>
          <a:stretch>
            <a:fillRect/>
          </a:stretch>
        </p:blipFill>
        <p:spPr bwMode="auto">
          <a:xfrm>
            <a:off x="3347864" y="2204864"/>
            <a:ext cx="3264362" cy="2880320"/>
          </a:xfrm>
          <a:prstGeom prst="rect">
            <a:avLst/>
          </a:prstGeom>
          <a:noFill/>
        </p:spPr>
      </p:pic>
      <p:pic>
        <p:nvPicPr>
          <p:cNvPr id="5" name="Picture 2" descr="C:\Users\user\Desktop\Attachments_artem030305@yandex.ru_2023-05-11_14-34-48 (1)\IMG-2c0b45f0cc916d121bbdaaab3d2d799d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645024"/>
            <a:ext cx="2915816" cy="291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Attachments_artem030305@yandex.ru_2023-05-18_06-06-38\IMG-20230518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4248472" cy="4248472"/>
          </a:xfrm>
          <a:prstGeom prst="rect">
            <a:avLst/>
          </a:prstGeom>
          <a:noFill/>
        </p:spPr>
      </p:pic>
      <p:pic>
        <p:nvPicPr>
          <p:cNvPr id="34819" name="Picture 3" descr="C:\Users\user\Desktop\Attachments_artem030305@yandex.ru_2023-05-18_06-06-38\IMG-20230518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\Desktop\Attachments_artem030305@yandex.ru_2023-05-18_06-02-10\IMG-20230518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9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Новое время привносит свежие тенденции. Опираясь на стратегические проекты государства в области образования (ФГОС ДО, «Десятилетие детства», Национальный проект «Образование»), в детских садах России постепенно создается современная интерактивная образовательная среда, наполненная учебным и игровым оборудованием. Среда, которая подготовит наших детей к жизни в новых технологических, индустриальных, социально-коммуникативных условиях, условиях цифровой трансформации общества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- Поваляев Олег Александрович, к. т. н., основатель, генеральный директор ООО «Научные развлечения».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Окружной фестиваль научно-технического творчества «Этот загадочный мир космоса»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«Космические аппараты»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C:\Users\user\Desktop\Attachments_sveta.kozlova.1983@yandex.ru_2023-05-05_13-14-11\IMG_20230505_123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842645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7" name="Picture 3" descr="C:\Users\user\Desktop\Attachments_artem030305@yandex.ru_2023-05-11_10-57-05\IMG-ddc372101450c180b33ac66ab1e9b356-V.jpg"/>
          <p:cNvPicPr>
            <a:picLocks noChangeAspect="1" noChangeArrowheads="1"/>
          </p:cNvPicPr>
          <p:nvPr/>
        </p:nvPicPr>
        <p:blipFill>
          <a:blip r:embed="rId2" cstate="print"/>
          <a:srcRect t="28767"/>
          <a:stretch>
            <a:fillRect/>
          </a:stretch>
        </p:blipFill>
        <p:spPr bwMode="auto">
          <a:xfrm>
            <a:off x="1475656" y="980728"/>
            <a:ext cx="657073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4" y="620688"/>
            <a:ext cx="8518847" cy="590465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 работы на 2023-2024 учебный год: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Пройти курсы повышения  по теме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«Инновационная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среда в обучении детей дошкольного и младшего школьного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возраста».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Планируем продолжить работу над реализацией парциальной образовательной программы «НАУСТИМ – цифровая интерактивная среда» образовательного модуля «Азбука робототехника»  с 01.01.2023г.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Чтобы «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Наураша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не скучал, планируем создать девочку с привлечением детей и родителей.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Организовать мастер-класс для родителей «Создание и программирование «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Помогайки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с использованием конструктора Академии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Наураши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«Азбука робототехники».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Планируем приобрести образовательный модуль 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«Хрустальная 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мультлаборатория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9764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b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7" name="Рисунок 2" descr="C:\Users\User\Desktop\depositphotos_14164507-stock-illustration-robot-toy-for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82073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«Научные развлечения»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Наураши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«Азбука робототехники»</a:t>
            </a:r>
          </a:p>
        </p:txBody>
      </p:sp>
      <p:pic>
        <p:nvPicPr>
          <p:cNvPr id="4099" name="Picture 5" descr="C:\Users\user\Desktop\Attachments_alenka.alekseeeva@gmail.com_2023-05-08_14-14-49\5fb6d94f-f824-4bd9-a7ae-794fd27ad333.JPG"/>
          <p:cNvPicPr>
            <a:picLocks noChangeAspect="1" noChangeArrowheads="1"/>
          </p:cNvPicPr>
          <p:nvPr/>
        </p:nvPicPr>
        <p:blipFill>
          <a:blip r:embed="rId2" cstate="print"/>
          <a:srcRect t="48425"/>
          <a:stretch>
            <a:fillRect/>
          </a:stretch>
        </p:blipFill>
        <p:spPr bwMode="auto">
          <a:xfrm>
            <a:off x="250825" y="2133600"/>
            <a:ext cx="8666163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300663"/>
            <a:ext cx="8510588" cy="132556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разновозрастная №1 дошкольная группа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518525" cy="42481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«Маленький инженер»</a:t>
            </a:r>
            <a:endParaRPr lang="ru-RU" sz="2400" b="1" dirty="0"/>
          </a:p>
        </p:txBody>
      </p:sp>
      <p:pic>
        <p:nvPicPr>
          <p:cNvPr id="5124" name="Picture 4" descr="C:\Users\user\Desktop\Attachments_pyatnitsina86@mail.ru_2023-05-11_13-49-04\IMG_20230511_084434.jpg"/>
          <p:cNvPicPr>
            <a:picLocks noChangeAspect="1" noChangeArrowheads="1"/>
          </p:cNvPicPr>
          <p:nvPr/>
        </p:nvPicPr>
        <p:blipFill>
          <a:blip r:embed="rId2" cstate="print"/>
          <a:srcRect b="14667"/>
          <a:stretch>
            <a:fillRect/>
          </a:stretch>
        </p:blipFill>
        <p:spPr bwMode="auto">
          <a:xfrm>
            <a:off x="1331640" y="1110343"/>
            <a:ext cx="6210691" cy="397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IMG_20230414_0937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621"/>
          <a:stretch>
            <a:fillRect/>
          </a:stretch>
        </p:blipFill>
        <p:spPr>
          <a:xfrm>
            <a:off x="251520" y="1268760"/>
            <a:ext cx="4260850" cy="3059113"/>
          </a:xfrm>
          <a:noFill/>
        </p:spPr>
      </p:pic>
      <p:pic>
        <p:nvPicPr>
          <p:cNvPr id="6147" name="Picture 4" descr="IMG_20230414_093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492375"/>
            <a:ext cx="41402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850" y="5300663"/>
            <a:ext cx="8510588" cy="132556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разновозрастная №2 дошкольная группа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компенсирующей направленности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2555875" y="333375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Конструкторское бюро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«Юный инженер»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avatars.mds.yandex.net/i?id=c1889170d55d3b22cf5fd499ba9ed2de65e0d4cb-849719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624750" cy="5472608"/>
          </a:xfrm>
          <a:prstGeom prst="rect">
            <a:avLst/>
          </a:prstGeom>
          <a:noFill/>
        </p:spPr>
      </p:pic>
      <p:pic>
        <p:nvPicPr>
          <p:cNvPr id="27654" name="Picture 6" descr="https://avatars.mds.yandex.net/i?id=6ed0e484272757fe24648c7fcb7a8c07ad70ba37-837562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118" y="3645024"/>
            <a:ext cx="3971089" cy="2975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188640"/>
            <a:ext cx="8352929" cy="66693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Программы является разработка и реализация системы интеллектуального развития и инженерно-технического творчества детей средствами цифрового и игрового оборудования Академии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Наураши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применение технологий конвергентного и STEAM-образования.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Образовательные задачи: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целостной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картины мира; 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предпосылок научно-технологического и инженерного мышления; 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ассоциативного мышления; 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и развитие трёхмерного пространственного воображения; 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освоение навыков конструирования и моделирования; 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приобщение к азам робототехники; 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знакомство с основами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пиктограммного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программирования.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 задачи: </a:t>
            </a:r>
          </a:p>
          <a:p>
            <a:pPr marL="0" indent="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витие познавательного интереса и активности детей с учётом их возможностей, склонностей, интересов; - развитие крупной и мелкой моторики, комбинаторных способностей;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логического, алгоритмического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мышления;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творческого воображения, технического творчества;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предпосылок учебной деятельности;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коммуникативных навыков, инициативности, творческого потенциала;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условий для выявления и поддержки одарённых и высокомотивированных детей. 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 задачи: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познавательных интересов к окружающему миру и стремление к новым знаниям через познавательно-исследовательскую деятельность;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поддержка познавательной активности и коммуникативной инициативы, способствующей воспитанию социально активной личности;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содействие сотрудничеству и сотворчеству детей и взрослых;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 ценностного отношения к собственному труду, труду других людей и его результатам;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условий для ранней профессиональной ориентации детей; ¾ воспитание навыков контроля и самоконтроля; </a:t>
            </a:r>
          </a:p>
          <a:p>
            <a:pPr marL="0" indent="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обучение навыкам командной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404664"/>
            <a:ext cx="8540750" cy="569451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Образовательный модуль «Азбука робототехники» направлен на: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навыков конструирования и моделирования, развитие умения фокусировать внимание на схемах, «читать» их;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конструктивно-технических навыков через познавательную игру;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логического, алгоритмического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мышления, знакомство с основами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пиктограммного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программирования;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базовых навыков составления программ и управления периферийными устройствами;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творческого воображения и комбинаторных способностей;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навыков командной работы.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391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Облака</vt:lpstr>
      <vt:lpstr>Acrobat Document</vt:lpstr>
      <vt:lpstr>СП «Детский сад Умка»  ГБОУ СОШ №1 города Похвистнево </vt:lpstr>
      <vt:lpstr>Слайд 2</vt:lpstr>
      <vt:lpstr>ООО «Научные развлечения» Академия Наураши  «Азбука робототехники»</vt:lpstr>
      <vt:lpstr>разновозрастная №1 дошкольная группа  общеразвивающей направленности </vt:lpstr>
      <vt:lpstr>разновозрастная №2 дошкольная группа  компенсирующей направленности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Методы :</vt:lpstr>
      <vt:lpstr>Слайд 17</vt:lpstr>
      <vt:lpstr>Слайд 18</vt:lpstr>
      <vt:lpstr>Слайд 19</vt:lpstr>
      <vt:lpstr>Окружной фестиваль научно-технического творчества «Этот загадочный мир космоса»  номинация «Космические аппараты»</vt:lpstr>
      <vt:lpstr>Слайд 21</vt:lpstr>
      <vt:lpstr>Перспективы  работы на 2023-2024 учебный год:  1. Пройти курсы повышения  по теме «Инновационная образовательная среда в обучении детей дошкольного и младшего школьного возраста».  2. Планируем продолжить работу над реализацией парциальной образовательной программы «НАУСТИМ – цифровая интерактивная среда» образовательного модуля «Азбука робототехника»  с 01.01.2023г. 3. Чтобы «Наураша» не скучал, планируем создать девочку с привлечением детей и родителей. 4. Организовать мастер-класс для родителей «Создание и программирование «Помогайки» с использованием конструктора Академии Наураши «Азбука робототехники».  5. Планируем приобрести образовательный модуль  «Хрустальная мультлаборатория».    </vt:lpstr>
      <vt:lpstr>СПАСИБО 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Социально-коммуникативное развитие</dc:title>
  <dc:creator>1</dc:creator>
  <cp:lastModifiedBy>Пользователь Windows</cp:lastModifiedBy>
  <cp:revision>126</cp:revision>
  <dcterms:created xsi:type="dcterms:W3CDTF">2023-04-20T08:39:46Z</dcterms:created>
  <dcterms:modified xsi:type="dcterms:W3CDTF">2023-05-18T17:38:44Z</dcterms:modified>
</cp:coreProperties>
</file>